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61" r:id="rId3"/>
  </p:sldIdLst>
  <p:sldSz cx="7559675" cy="10691813"/>
  <p:notesSz cx="6888163" cy="10018713"/>
  <p:defaultTextStyle>
    <a:defPPr>
      <a:defRPr lang="ja-JP"/>
    </a:defPPr>
    <a:lvl1pPr marL="0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55CE1556-D422-424D-9DEA-7718596F054E}">
          <p14:sldIdLst>
            <p14:sldId id="257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623" userDrawn="1">
          <p15:clr>
            <a:srgbClr val="A4A3A4"/>
          </p15:clr>
        </p15:guide>
        <p15:guide id="2" pos="136" userDrawn="1">
          <p15:clr>
            <a:srgbClr val="A4A3A4"/>
          </p15:clr>
        </p15:guide>
        <p15:guide id="3" pos="4626" userDrawn="1">
          <p15:clr>
            <a:srgbClr val="A4A3A4"/>
          </p15:clr>
        </p15:guide>
        <p15:guide id="4" pos="1224" userDrawn="1">
          <p15:clr>
            <a:srgbClr val="A4A3A4"/>
          </p15:clr>
        </p15:guide>
        <p15:guide id="6" pos="3506" userDrawn="1">
          <p15:clr>
            <a:srgbClr val="A4A3A4"/>
          </p15:clr>
        </p15:guide>
        <p15:guide id="7" orient="horz" pos="136" userDrawn="1">
          <p15:clr>
            <a:srgbClr val="A4A3A4"/>
          </p15:clr>
        </p15:guide>
        <p15:guide id="8" orient="horz" pos="3458" userDrawn="1">
          <p15:clr>
            <a:srgbClr val="A4A3A4"/>
          </p15:clr>
        </p15:guide>
        <p15:guide id="9" orient="horz" pos="4978" userDrawn="1">
          <p15:clr>
            <a:srgbClr val="A4A3A4"/>
          </p15:clr>
        </p15:guide>
        <p15:guide id="10" orient="horz" pos="17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G-0092" initials="L" lastIdx="1" clrIdx="0">
    <p:extLst>
      <p:ext uri="{19B8F6BF-5375-455C-9EA6-DF929625EA0E}">
        <p15:presenceInfo xmlns:p15="http://schemas.microsoft.com/office/powerpoint/2012/main" userId="S-1-5-21-2519380763-2031878657-3991497017-12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FF33"/>
    <a:srgbClr val="66FF33"/>
    <a:srgbClr val="FF66CC"/>
    <a:srgbClr val="FF3399"/>
    <a:srgbClr val="00FF00"/>
    <a:srgbClr val="3C1C02"/>
    <a:srgbClr val="EAABC0"/>
    <a:srgbClr val="E36C0A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80" autoAdjust="0"/>
  </p:normalViewPr>
  <p:slideViewPr>
    <p:cSldViewPr snapToGrid="0">
      <p:cViewPr>
        <p:scale>
          <a:sx n="125" d="100"/>
          <a:sy n="125" d="100"/>
        </p:scale>
        <p:origin x="444" y="-3822"/>
      </p:cViewPr>
      <p:guideLst>
        <p:guide orient="horz" pos="6623"/>
        <p:guide pos="136"/>
        <p:guide pos="4626"/>
        <p:guide pos="1224"/>
        <p:guide pos="3506"/>
        <p:guide orient="horz" pos="136"/>
        <p:guide orient="horz" pos="3458"/>
        <p:guide orient="horz" pos="4978"/>
        <p:guide orient="horz" pos="17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2676"/>
          </a:xfrm>
          <a:prstGeom prst="rect">
            <a:avLst/>
          </a:prstGeom>
        </p:spPr>
        <p:txBody>
          <a:bodyPr vert="horz" lIns="92299" tIns="46148" rIns="92299" bIns="461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0" y="0"/>
            <a:ext cx="2984871" cy="502676"/>
          </a:xfrm>
          <a:prstGeom prst="rect">
            <a:avLst/>
          </a:prstGeom>
        </p:spPr>
        <p:txBody>
          <a:bodyPr vert="horz" lIns="92299" tIns="46148" rIns="92299" bIns="46148" rtlCol="0"/>
          <a:lstStyle>
            <a:lvl1pPr algn="r">
              <a:defRPr sz="1200"/>
            </a:lvl1pPr>
          </a:lstStyle>
          <a:p>
            <a:fld id="{1317C4AA-4B33-4C43-96D1-9E64BB839A88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9" tIns="46148" rIns="92299" bIns="461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2299" tIns="46148" rIns="92299" bIns="4614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39"/>
            <a:ext cx="2984871" cy="502675"/>
          </a:xfrm>
          <a:prstGeom prst="rect">
            <a:avLst/>
          </a:prstGeom>
        </p:spPr>
        <p:txBody>
          <a:bodyPr vert="horz" lIns="92299" tIns="46148" rIns="92299" bIns="461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0" y="9516039"/>
            <a:ext cx="2984871" cy="502675"/>
          </a:xfrm>
          <a:prstGeom prst="rect">
            <a:avLst/>
          </a:prstGeom>
        </p:spPr>
        <p:txBody>
          <a:bodyPr vert="horz" lIns="92299" tIns="46148" rIns="92299" bIns="46148" rtlCol="0" anchor="b"/>
          <a:lstStyle>
            <a:lvl1pPr algn="r">
              <a:defRPr sz="1200"/>
            </a:lvl1pPr>
          </a:lstStyle>
          <a:p>
            <a:fld id="{A2CF72D9-6748-42E8-B3AF-A5DE4C5D06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882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CF72D9-6748-42E8-B3AF-A5DE4C5D069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899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9488" y="1252538"/>
            <a:ext cx="2389187" cy="33782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3610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2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0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45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12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50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65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98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77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82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87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22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25316-D890-49D1-A742-0316E5541B90}" type="datetimeFigureOut">
              <a:rPr kumimoji="1" lang="ja-JP" altLang="en-US" smtClean="0"/>
              <a:t>2022/12/9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94BEB-AB7F-4FA8-AC32-4199CA1915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96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chemeClr val="accent4">
              <a:lumMod val="20000"/>
              <a:lumOff val="80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AutoShape 70"/>
          <p:cNvSpPr>
            <a:spLocks noChangeArrowheads="1"/>
          </p:cNvSpPr>
          <p:nvPr/>
        </p:nvSpPr>
        <p:spPr bwMode="auto">
          <a:xfrm rot="582369">
            <a:off x="5981715" y="426114"/>
            <a:ext cx="1400175" cy="563245"/>
          </a:xfrm>
          <a:prstGeom prst="flowChartPunchedTape">
            <a:avLst/>
          </a:prstGeom>
          <a:solidFill>
            <a:srgbClr val="FF7174"/>
          </a:solidFill>
          <a:ln w="9525" algn="ctr">
            <a:solidFill>
              <a:srgbClr val="953735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5" name="Text Box 135"/>
          <p:cNvSpPr txBox="1">
            <a:spLocks noChangeArrowheads="1"/>
          </p:cNvSpPr>
          <p:nvPr/>
        </p:nvSpPr>
        <p:spPr bwMode="auto">
          <a:xfrm>
            <a:off x="534127" y="5793032"/>
            <a:ext cx="3672205" cy="1435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" name="Rectangle 136"/>
          <p:cNvSpPr>
            <a:spLocks noChangeArrowheads="1"/>
          </p:cNvSpPr>
          <p:nvPr/>
        </p:nvSpPr>
        <p:spPr bwMode="auto">
          <a:xfrm>
            <a:off x="215901" y="5182095"/>
            <a:ext cx="3990431" cy="5022050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 dirty="0"/>
          </a:p>
        </p:txBody>
      </p:sp>
      <p:sp>
        <p:nvSpPr>
          <p:cNvPr id="11" name="Text Box 1084"/>
          <p:cNvSpPr txBox="1">
            <a:spLocks noChangeArrowheads="1"/>
          </p:cNvSpPr>
          <p:nvPr/>
        </p:nvSpPr>
        <p:spPr bwMode="auto">
          <a:xfrm>
            <a:off x="152400" y="10248389"/>
            <a:ext cx="4678045" cy="40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rot="0" vert="horz" wrap="square" lIns="74295" tIns="36000" rIns="74295" bIns="36000" anchor="ctr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～</a:t>
            </a:r>
            <a:r>
              <a:rPr lang="ja-JP" altLang="en-US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窓口の</a:t>
            </a:r>
            <a:r>
              <a:rPr lang="ja-JP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詳細は裏面へ</a:t>
            </a:r>
            <a:r>
              <a:rPr lang="ja-JP" sz="16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～</a:t>
            </a:r>
            <a:r>
              <a:rPr lang="ja-JP" altLang="en-US" sz="16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　</a:t>
            </a:r>
            <a:r>
              <a:rPr lang="ja-JP" altLang="en-US" sz="12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所管：奈良県女性センター</a:t>
            </a:r>
            <a:r>
              <a:rPr lang="ja-JP" sz="12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　</a:t>
            </a:r>
            <a:endParaRPr lang="ja-JP" sz="9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16" name="WordArt 33"/>
          <p:cNvSpPr>
            <a:spLocks noChangeArrowheads="1" noChangeShapeType="1" noTextEdit="1"/>
          </p:cNvSpPr>
          <p:nvPr/>
        </p:nvSpPr>
        <p:spPr bwMode="auto">
          <a:xfrm rot="478017">
            <a:off x="6097876" y="528223"/>
            <a:ext cx="1228725" cy="333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 rtl="0">
              <a:buNone/>
            </a:pPr>
            <a:r>
              <a:rPr lang="ja-JP" altLang="en-US" sz="1800" kern="10" spc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相談無料</a:t>
            </a: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28617" y="1133525"/>
            <a:ext cx="7502441" cy="791247"/>
          </a:xfrm>
          <a:prstGeom prst="wedgeRectCallout">
            <a:avLst>
              <a:gd name="adj1" fmla="val -34236"/>
              <a:gd name="adj2" fmla="val -7398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4800" b="1" kern="100" dirty="0"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  <a:cs typeface="Times New Roman" panose="02020603050405020304" pitchFamily="18" charset="0"/>
              </a:rPr>
              <a:t>女性の再就職準備相談窓口</a:t>
            </a:r>
            <a:endParaRPr lang="ja-JP" sz="4800" b="1" kern="100" dirty="0"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26" name="Rectangle 137"/>
          <p:cNvSpPr>
            <a:spLocks noChangeArrowheads="1"/>
          </p:cNvSpPr>
          <p:nvPr/>
        </p:nvSpPr>
        <p:spPr bwMode="auto">
          <a:xfrm>
            <a:off x="4457011" y="5183163"/>
            <a:ext cx="2879687" cy="3768264"/>
          </a:xfrm>
          <a:prstGeom prst="rect">
            <a:avLst/>
          </a:prstGeom>
          <a:solidFill>
            <a:srgbClr val="FDE9D9"/>
          </a:solidFill>
          <a:ln w="127000" cmpd="dbl">
            <a:solidFill>
              <a:srgbClr val="F796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30" name="Text Box 212"/>
          <p:cNvSpPr txBox="1">
            <a:spLocks noChangeArrowheads="1"/>
          </p:cNvSpPr>
          <p:nvPr/>
        </p:nvSpPr>
        <p:spPr bwMode="auto">
          <a:xfrm>
            <a:off x="4324193" y="9318103"/>
            <a:ext cx="3147873" cy="7340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144000" bIns="889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・相談室は個室</a:t>
            </a:r>
            <a:r>
              <a:rPr lang="ja-JP" altLang="en-US" sz="14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で</a:t>
            </a:r>
            <a:r>
              <a:rPr lang="ja-JP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す。</a:t>
            </a:r>
            <a:endParaRPr lang="ja-JP" sz="14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algn="just"/>
            <a:r>
              <a:rPr lang="ja-JP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・キッズスペースは</a:t>
            </a:r>
            <a:r>
              <a:rPr lang="ja-JP" altLang="en-US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ござい</a:t>
            </a:r>
            <a:r>
              <a:rPr lang="ja-JP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ませ</a:t>
            </a:r>
            <a:r>
              <a:rPr lang="ja-JP" altLang="en-US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んが、</a:t>
            </a:r>
            <a:endParaRPr lang="en-US" altLang="ja-JP" sz="1400" b="1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4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　</a:t>
            </a:r>
            <a:r>
              <a:rPr lang="ja-JP" altLang="ja-JP" sz="14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お子様</a:t>
            </a:r>
            <a:r>
              <a:rPr lang="ja-JP" altLang="en-US" sz="14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連れ</a:t>
            </a:r>
            <a:r>
              <a:rPr lang="ja-JP" altLang="ja-JP" sz="14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での相談も可能</a:t>
            </a:r>
            <a:r>
              <a:rPr lang="ja-JP" altLang="en-US" sz="14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です</a:t>
            </a:r>
            <a:r>
              <a:rPr lang="ja-JP" sz="1400" b="1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。</a:t>
            </a:r>
            <a:endParaRPr lang="ja-JP" sz="14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2052" name="Rectangle 43"/>
          <p:cNvSpPr>
            <a:spLocks noChangeArrowheads="1"/>
          </p:cNvSpPr>
          <p:nvPr/>
        </p:nvSpPr>
        <p:spPr bwMode="auto">
          <a:xfrm>
            <a:off x="152400" y="432618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7" name="Rectangle 50"/>
          <p:cNvSpPr>
            <a:spLocks noChangeArrowheads="1"/>
          </p:cNvSpPr>
          <p:nvPr/>
        </p:nvSpPr>
        <p:spPr bwMode="auto">
          <a:xfrm>
            <a:off x="152400" y="1184187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Rectangle 52"/>
          <p:cNvSpPr>
            <a:spLocks noChangeArrowheads="1"/>
          </p:cNvSpPr>
          <p:nvPr/>
        </p:nvSpPr>
        <p:spPr bwMode="auto">
          <a:xfrm>
            <a:off x="87087" y="2410643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Ｐゴシック" panose="020B0600070205080204" pitchFamily="50" charset="-128"/>
              </a:rPr>
              <a:t>　　　　　　　　　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ＭＳ Ｐゴシック" panose="020B0600070205080204" pitchFamily="50" charset="-128"/>
              </a:rPr>
              <a:t>　　　　　　　　　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0" name="Rectangle 54"/>
          <p:cNvSpPr>
            <a:spLocks noChangeArrowheads="1"/>
          </p:cNvSpPr>
          <p:nvPr/>
        </p:nvSpPr>
        <p:spPr bwMode="auto">
          <a:xfrm>
            <a:off x="87087" y="2410643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ＭＳ Ｐゴシック" panose="020B060007020508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1" name="Rectangle 56"/>
          <p:cNvSpPr>
            <a:spLocks noChangeArrowheads="1"/>
          </p:cNvSpPr>
          <p:nvPr/>
        </p:nvSpPr>
        <p:spPr bwMode="auto">
          <a:xfrm>
            <a:off x="87087" y="2410643"/>
            <a:ext cx="75596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Text Box 212"/>
          <p:cNvSpPr txBox="1">
            <a:spLocks noChangeArrowheads="1"/>
          </p:cNvSpPr>
          <p:nvPr/>
        </p:nvSpPr>
        <p:spPr bwMode="auto">
          <a:xfrm>
            <a:off x="4448619" y="5932321"/>
            <a:ext cx="2954148" cy="888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4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2022</a:t>
            </a:r>
            <a:r>
              <a:rPr lang="ja-JP" altLang="en-US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10</a:t>
            </a:r>
            <a:r>
              <a:rPr lang="ja-JP" altLang="en-US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日から</a:t>
            </a:r>
            <a:endParaRPr lang="en-US" altLang="ja-JP" sz="14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14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  2023</a:t>
            </a:r>
            <a:r>
              <a:rPr lang="ja-JP" altLang="en-US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年</a:t>
            </a:r>
            <a:r>
              <a:rPr lang="en-US" altLang="ja-JP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3</a:t>
            </a:r>
            <a:r>
              <a:rPr lang="ja-JP" altLang="en-US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月</a:t>
            </a:r>
            <a:r>
              <a:rPr lang="en-US" altLang="ja-JP" sz="14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31</a:t>
            </a:r>
            <a:r>
              <a:rPr lang="ja-JP" altLang="en-US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日まで</a:t>
            </a:r>
            <a:endParaRPr lang="en-US" altLang="ja-JP" sz="14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1400" kern="100" dirty="0">
                <a:effectLst/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（下半期）</a:t>
            </a:r>
            <a:endParaRPr lang="ja-JP" sz="1400" kern="100" dirty="0">
              <a:effectLst/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14" name="WordArt 6"/>
          <p:cNvSpPr>
            <a:spLocks noChangeAspect="1" noChangeArrowheads="1" noChangeShapeType="1" noTextEdit="1"/>
          </p:cNvSpPr>
          <p:nvPr/>
        </p:nvSpPr>
        <p:spPr bwMode="auto">
          <a:xfrm>
            <a:off x="4642396" y="5390227"/>
            <a:ext cx="2538412" cy="4111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zh-TW" altLang="en-US" sz="1200" kern="10" spc="0" dirty="0">
                <a:ln w="6350">
                  <a:solidFill>
                    <a:srgbClr val="622423"/>
                  </a:solidFill>
                  <a:round/>
                  <a:headEnd/>
                  <a:tailEnd/>
                </a:ln>
                <a:solidFill>
                  <a:srgbClr val="FF7C80"/>
                </a:solidFill>
                <a:effectLst/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出張相談予定日</a:t>
            </a:r>
            <a:endParaRPr lang="ja-JP" altLang="en-US" sz="1200" kern="10" spc="0" dirty="0">
              <a:ln w="6350">
                <a:solidFill>
                  <a:srgbClr val="622423"/>
                </a:solidFill>
                <a:round/>
                <a:headEnd/>
                <a:tailEnd/>
              </a:ln>
              <a:solidFill>
                <a:srgbClr val="FF7C80"/>
              </a:solidFill>
              <a:effectLst/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82277"/>
              </p:ext>
            </p:extLst>
          </p:nvPr>
        </p:nvGraphicFramePr>
        <p:xfrm>
          <a:off x="4687888" y="6707188"/>
          <a:ext cx="2446337" cy="229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Worksheet" r:id="rId4" imgW="2200170" imgH="1876311" progId="Excel.Sheet.12">
                  <p:embed/>
                </p:oleObj>
              </mc:Choice>
              <mc:Fallback>
                <p:oleObj name="Worksheet" r:id="rId4" imgW="2200170" imgH="187631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87888" y="6707188"/>
                        <a:ext cx="2446337" cy="2293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24DD74-BFF0-47AE-B32C-EC19E73695DC}"/>
              </a:ext>
            </a:extLst>
          </p:cNvPr>
          <p:cNvSpPr txBox="1"/>
          <p:nvPr/>
        </p:nvSpPr>
        <p:spPr>
          <a:xfrm>
            <a:off x="28617" y="666034"/>
            <a:ext cx="5444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ln w="3175">
                  <a:solidFill>
                    <a:srgbClr val="0070C0"/>
                  </a:solidFill>
                </a:ln>
                <a:solidFill>
                  <a:srgbClr val="00B0F0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田原本町役場で出張相談を行います！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F819E0E-7B28-41A1-8529-2D984A57C563}"/>
              </a:ext>
            </a:extLst>
          </p:cNvPr>
          <p:cNvSpPr txBox="1"/>
          <p:nvPr/>
        </p:nvSpPr>
        <p:spPr>
          <a:xfrm>
            <a:off x="79026" y="1868806"/>
            <a:ext cx="45833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毎月第</a:t>
            </a:r>
            <a:r>
              <a:rPr kumimoji="1" lang="en-US" altLang="ja-JP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4</a:t>
            </a:r>
            <a:r>
              <a:rPr kumimoji="1" lang="ja-JP" altLang="en-US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木曜日　</a:t>
            </a:r>
            <a:r>
              <a:rPr kumimoji="1" lang="en-US" altLang="ja-JP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9</a:t>
            </a:r>
            <a:r>
              <a:rPr kumimoji="1" lang="ja-JP" altLang="en-US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時</a:t>
            </a:r>
            <a:r>
              <a:rPr kumimoji="1" lang="en-US" altLang="ja-JP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30</a:t>
            </a:r>
            <a:r>
              <a:rPr kumimoji="1" lang="ja-JP" altLang="en-US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分～</a:t>
            </a:r>
            <a:r>
              <a:rPr kumimoji="1" lang="en-US" altLang="ja-JP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12</a:t>
            </a:r>
            <a:r>
              <a:rPr kumimoji="1" lang="ja-JP" altLang="en-US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時</a:t>
            </a:r>
            <a:r>
              <a:rPr kumimoji="1" lang="en-US" altLang="ja-JP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30</a:t>
            </a:r>
            <a:r>
              <a:rPr kumimoji="1" lang="ja-JP" altLang="en-US" sz="2000" b="1" dirty="0">
                <a:solidFill>
                  <a:srgbClr val="FF0066"/>
                </a:solidFill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</a:rPr>
              <a:t>分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D3C6E98E-650B-409E-9690-03960789EA87}"/>
              </a:ext>
            </a:extLst>
          </p:cNvPr>
          <p:cNvSpPr/>
          <p:nvPr/>
        </p:nvSpPr>
        <p:spPr>
          <a:xfrm>
            <a:off x="136073" y="2485279"/>
            <a:ext cx="7283275" cy="664596"/>
          </a:xfrm>
          <a:prstGeom prst="rect">
            <a:avLst/>
          </a:prstGeom>
          <a:gradFill flip="none" rotWithShape="1">
            <a:gsLst>
              <a:gs pos="24000">
                <a:schemeClr val="bg1"/>
              </a:gs>
              <a:gs pos="63000">
                <a:srgbClr val="CCFF9A">
                  <a:alpha val="10000"/>
                </a:srgbClr>
              </a:gs>
              <a:gs pos="80000">
                <a:srgbClr val="99FF33">
                  <a:alpha val="20000"/>
                </a:srgbClr>
              </a:gs>
              <a:gs pos="94000">
                <a:srgbClr val="99FF33">
                  <a:alpha val="4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95E3E45-E117-44F3-9A9B-CDCF87EC6502}"/>
              </a:ext>
            </a:extLst>
          </p:cNvPr>
          <p:cNvSpPr txBox="1"/>
          <p:nvPr/>
        </p:nvSpPr>
        <p:spPr>
          <a:xfrm>
            <a:off x="185198" y="2598772"/>
            <a:ext cx="6955750" cy="2323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ja-JP" altLang="en-US" sz="2200" b="1" kern="100" dirty="0">
                <a:latin typeface="07やさしさゴシックボールド" panose="02000600000000000000" pitchFamily="2" charset="-128"/>
                <a:ea typeface="07やさしさゴシックボールド" panose="02000600000000000000" pitchFamily="2" charset="-128"/>
                <a:cs typeface="Times New Roman" panose="02020603050405020304" pitchFamily="18" charset="0"/>
              </a:rPr>
              <a:t>その悩みにキャリアコンサルタントがお答えします！</a:t>
            </a:r>
            <a:endParaRPr lang="en-US" altLang="ja-JP" sz="2200" b="1" kern="100" dirty="0">
              <a:latin typeface="07やさしさゴシックボールド" panose="02000600000000000000" pitchFamily="2" charset="-128"/>
              <a:ea typeface="07やさしさゴシックボールド" panose="02000600000000000000" pitchFamily="2" charset="-128"/>
              <a:cs typeface="Times New Roman" panose="02020603050405020304" pitchFamily="18" charset="0"/>
            </a:endParaRPr>
          </a:p>
          <a:p>
            <a:pPr algn="just">
              <a:spcAft>
                <a:spcPts val="1200"/>
              </a:spcAft>
            </a:pPr>
            <a:endParaRPr lang="en-US" altLang="ja-JP" sz="100" b="1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1200"/>
              </a:spcAft>
            </a:pPr>
            <a:r>
              <a:rPr lang="ja-JP" altLang="en-US" sz="18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〇 子育てが落ち着いたから働きたい</a:t>
            </a:r>
            <a:endParaRPr lang="en-US" altLang="ja-JP" sz="18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1200"/>
              </a:spcAft>
            </a:pPr>
            <a:r>
              <a:rPr lang="ja-JP" altLang="en-US" sz="18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〇 何から始めたら良いかわからない</a:t>
            </a:r>
            <a:endParaRPr lang="en-US" altLang="ja-JP" sz="18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1200"/>
              </a:spcAft>
            </a:pPr>
            <a:r>
              <a:rPr lang="ja-JP" altLang="en-US" sz="18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〇 履歴書の書き方、面接のコツを知りたい！</a:t>
            </a:r>
            <a:endParaRPr lang="en-US" altLang="ja-JP" sz="18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pPr lvl="0" algn="just">
              <a:spcAft>
                <a:spcPts val="1200"/>
              </a:spcAft>
            </a:pPr>
            <a:r>
              <a:rPr lang="ja-JP" altLang="en-US" sz="18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〇 趣味を活かした起業がしたい</a:t>
            </a:r>
            <a:r>
              <a:rPr lang="en-US" altLang="ja-JP" sz="18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!   </a:t>
            </a:r>
            <a:r>
              <a:rPr lang="ja-JP" altLang="en-US" sz="18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などなど</a:t>
            </a:r>
            <a:endParaRPr lang="en-US" altLang="ja-JP" sz="18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BDADFA4-4DAC-4F76-8B5D-0D2159AF6F80}"/>
              </a:ext>
            </a:extLst>
          </p:cNvPr>
          <p:cNvSpPr txBox="1"/>
          <p:nvPr/>
        </p:nvSpPr>
        <p:spPr>
          <a:xfrm>
            <a:off x="337754" y="6180970"/>
            <a:ext cx="3817071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■日時</a:t>
            </a:r>
            <a:endParaRPr kumimoji="1"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</a:t>
            </a:r>
            <a:r>
              <a:rPr kumimoji="1"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毎月第４木曜日</a:t>
            </a:r>
            <a:endParaRPr kumimoji="1"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 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9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時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30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分～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12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時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30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分</a:t>
            </a:r>
            <a:endParaRPr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endParaRPr lang="en-US" altLang="ja-JP" sz="6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■相談時間</a:t>
            </a:r>
            <a:endParaRPr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人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50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分程度</a:t>
            </a:r>
            <a:endParaRPr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endParaRPr kumimoji="1" lang="en-US" altLang="ja-JP" sz="6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■場所　</a:t>
            </a:r>
            <a:endParaRPr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田原本町役場　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階１</a:t>
            </a:r>
            <a:r>
              <a:rPr lang="en-US" altLang="ja-JP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C</a:t>
            </a:r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相談室</a:t>
            </a:r>
            <a:endParaRPr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endParaRPr kumimoji="1" lang="en-US" altLang="ja-JP" sz="6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■申込先</a:t>
            </a:r>
            <a:endParaRPr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kumimoji="1" lang="ja-JP" altLang="en-US" sz="18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女性の再就職準備相談窓口</a:t>
            </a:r>
            <a:endParaRPr kumimoji="1" lang="en-US" altLang="ja-JP" sz="18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  <a:p>
            <a:r>
              <a:rPr lang="ja-JP" altLang="en-US" sz="18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　 ☎　</a:t>
            </a:r>
            <a:r>
              <a:rPr lang="en-US" altLang="ja-JP" sz="18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0742-24-1150</a:t>
            </a:r>
          </a:p>
          <a:p>
            <a:r>
              <a:rPr lang="ja-JP" altLang="en-US" sz="1800" b="1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（火～土曜、</a:t>
            </a:r>
            <a:r>
              <a:rPr lang="en-US" altLang="ja-JP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9</a:t>
            </a:r>
            <a:r>
              <a:rPr lang="ja-JP" altLang="en-US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時</a:t>
            </a:r>
            <a:r>
              <a:rPr lang="en-US" altLang="ja-JP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00</a:t>
            </a:r>
            <a:r>
              <a:rPr lang="ja-JP" altLang="en-US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分～</a:t>
            </a:r>
            <a:r>
              <a:rPr lang="en-US" altLang="ja-JP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16</a:t>
            </a:r>
            <a:r>
              <a:rPr lang="ja-JP" altLang="en-US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時</a:t>
            </a:r>
            <a:r>
              <a:rPr lang="en-US" altLang="ja-JP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30</a:t>
            </a:r>
            <a:r>
              <a:rPr lang="ja-JP" altLang="en-US" sz="1600" kern="100" dirty="0">
                <a:latin typeface="07やさしさゴシック" panose="02000600000000000000" pitchFamily="2" charset="-128"/>
                <a:ea typeface="07やさしさゴシック" panose="02000600000000000000" pitchFamily="2" charset="-128"/>
                <a:cs typeface="Times New Roman" panose="02020603050405020304" pitchFamily="18" charset="0"/>
              </a:rPr>
              <a:t>分）</a:t>
            </a:r>
            <a:endParaRPr lang="en-US" altLang="ja-JP" sz="16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endParaRPr lang="en-US" altLang="ja-JP" sz="6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endParaRPr lang="ja-JP" altLang="ja-JP" sz="600" kern="100" dirty="0">
              <a:latin typeface="07やさしさゴシック" panose="02000600000000000000" pitchFamily="2" charset="-128"/>
              <a:ea typeface="07やさしさゴシック" panose="02000600000000000000" pitchFamily="2" charset="-128"/>
              <a:cs typeface="Times New Roman" panose="02020603050405020304" pitchFamily="18" charset="0"/>
            </a:endParaRPr>
          </a:p>
          <a:p>
            <a:r>
              <a:rPr kumimoji="1" lang="ja-JP" altLang="en-US" sz="1800" dirty="0">
                <a:solidFill>
                  <a:srgbClr val="FF0000"/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</a:t>
            </a:r>
            <a:r>
              <a:rPr lang="en-US" altLang="ja-JP" sz="1800" dirty="0">
                <a:solidFill>
                  <a:srgbClr val="FF0000"/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ご予約は前日まで</a:t>
            </a:r>
            <a:endParaRPr kumimoji="1" lang="ja-JP" altLang="en-US" sz="1800" dirty="0">
              <a:solidFill>
                <a:srgbClr val="FF0000"/>
              </a:solidFill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6452165C-733E-4BCC-8E66-E25A434BFEAC}"/>
              </a:ext>
            </a:extLst>
          </p:cNvPr>
          <p:cNvGrpSpPr/>
          <p:nvPr/>
        </p:nvGrpSpPr>
        <p:grpSpPr>
          <a:xfrm>
            <a:off x="287289" y="5375202"/>
            <a:ext cx="2095500" cy="644525"/>
            <a:chOff x="303115" y="5871941"/>
            <a:chExt cx="2095500" cy="644525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1D2B8A16-DACA-415E-B86C-7A09CDE99D5C}"/>
                </a:ext>
              </a:extLst>
            </p:cNvPr>
            <p:cNvSpPr/>
            <p:nvPr/>
          </p:nvSpPr>
          <p:spPr>
            <a:xfrm>
              <a:off x="303115" y="5871941"/>
              <a:ext cx="2095500" cy="64452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 cmpd="dbl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テキスト ボックス 32">
              <a:extLst>
                <a:ext uri="{FF2B5EF4-FFF2-40B4-BE49-F238E27FC236}">
                  <a16:creationId xmlns:a16="http://schemas.microsoft.com/office/drawing/2014/main" id="{60C0A233-FABF-4C33-83F0-84620CBE7290}"/>
                </a:ext>
              </a:extLst>
            </p:cNvPr>
            <p:cNvSpPr txBox="1"/>
            <p:nvPr/>
          </p:nvSpPr>
          <p:spPr>
            <a:xfrm>
              <a:off x="356842" y="5910041"/>
              <a:ext cx="19880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b="1" dirty="0">
                  <a:solidFill>
                    <a:schemeClr val="bg1"/>
                  </a:solidFill>
                  <a:latin typeface="07やさしさゴシックボールド" panose="02000600000000000000" pitchFamily="2" charset="-128"/>
                  <a:ea typeface="07やさしさゴシックボールド" panose="02000600000000000000" pitchFamily="2" charset="-128"/>
                </a:rPr>
                <a:t>完全予約制</a:t>
              </a: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172891D6-FC6C-4DD1-AB81-D0CBBDA00FCA}"/>
              </a:ext>
            </a:extLst>
          </p:cNvPr>
          <p:cNvSpPr/>
          <p:nvPr/>
        </p:nvSpPr>
        <p:spPr>
          <a:xfrm>
            <a:off x="141513" y="2478496"/>
            <a:ext cx="7283275" cy="2504648"/>
          </a:xfrm>
          <a:prstGeom prst="roundRect">
            <a:avLst>
              <a:gd name="adj" fmla="val 379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AFB36A9-41F9-42D0-89D6-939E97F742CD}"/>
              </a:ext>
            </a:extLst>
          </p:cNvPr>
          <p:cNvSpPr txBox="1"/>
          <p:nvPr/>
        </p:nvSpPr>
        <p:spPr>
          <a:xfrm rot="1196519">
            <a:off x="6220324" y="3304723"/>
            <a:ext cx="1284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えもわーる角" panose="020B0803020203020204" pitchFamily="50" charset="-128"/>
                <a:ea typeface="えもわーる角" panose="020B0803020203020204" pitchFamily="50" charset="-128"/>
                <a:cs typeface="えもわーる角" panose="020B0803020203020204" pitchFamily="50" charset="-128"/>
              </a:rPr>
              <a:t>相談して</a:t>
            </a:r>
            <a:endParaRPr kumimoji="1" lang="en-US" altLang="ja-JP" sz="1400" dirty="0">
              <a:latin typeface="えもわーる角" panose="020B0803020203020204" pitchFamily="50" charset="-128"/>
              <a:ea typeface="えもわーる角" panose="020B0803020203020204" pitchFamily="50" charset="-128"/>
              <a:cs typeface="えもわーる角" panose="020B0803020203020204" pitchFamily="50" charset="-128"/>
            </a:endParaRPr>
          </a:p>
          <a:p>
            <a:r>
              <a:rPr kumimoji="1" lang="ja-JP" altLang="en-US" sz="1400" dirty="0">
                <a:latin typeface="えもわーる角" panose="020B0803020203020204" pitchFamily="50" charset="-128"/>
                <a:ea typeface="えもわーる角" panose="020B0803020203020204" pitchFamily="50" charset="-128"/>
                <a:cs typeface="えもわーる角" panose="020B0803020203020204" pitchFamily="50" charset="-128"/>
              </a:rPr>
              <a:t>　　みよう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❕❕</a:t>
            </a: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389" y="3047171"/>
            <a:ext cx="2218211" cy="191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65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図 33" descr="c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656" y="3404781"/>
            <a:ext cx="1371877" cy="175796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正方形/長方形 5"/>
          <p:cNvSpPr/>
          <p:nvPr/>
        </p:nvSpPr>
        <p:spPr>
          <a:xfrm>
            <a:off x="256428" y="6160145"/>
            <a:ext cx="7127876" cy="4254302"/>
          </a:xfrm>
          <a:prstGeom prst="rect">
            <a:avLst/>
          </a:prstGeom>
          <a:solidFill>
            <a:srgbClr val="FFFFCC">
              <a:alpha val="65098"/>
            </a:srgb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3410268" y="5176979"/>
            <a:ext cx="698500" cy="360401"/>
          </a:xfrm>
          <a:prstGeom prst="downArrow">
            <a:avLst>
              <a:gd name="adj1" fmla="val 57608"/>
              <a:gd name="adj2" fmla="val 36419"/>
            </a:avLst>
          </a:prstGeom>
          <a:solidFill>
            <a:srgbClr val="990033"/>
          </a:solidFill>
          <a:ln w="28575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05" name="Rectangle 225"/>
          <p:cNvSpPr>
            <a:spLocks noChangeArrowheads="1"/>
          </p:cNvSpPr>
          <p:nvPr/>
        </p:nvSpPr>
        <p:spPr bwMode="auto">
          <a:xfrm>
            <a:off x="78827" y="-97549"/>
            <a:ext cx="333887" cy="688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62725" tIns="162725" rIns="167863" bIns="171289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115" dirty="0"/>
          </a:p>
        </p:txBody>
      </p:sp>
      <p:sp>
        <p:nvSpPr>
          <p:cNvPr id="2107" name="Rectangle 228"/>
          <p:cNvSpPr>
            <a:spLocks noChangeArrowheads="1"/>
          </p:cNvSpPr>
          <p:nvPr/>
        </p:nvSpPr>
        <p:spPr bwMode="auto">
          <a:xfrm>
            <a:off x="78828" y="280903"/>
            <a:ext cx="199380" cy="425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8694" tIns="49347" rIns="98694" bIns="49347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115" dirty="0"/>
          </a:p>
        </p:txBody>
      </p:sp>
      <p:sp>
        <p:nvSpPr>
          <p:cNvPr id="2108" name="Rectangle 231"/>
          <p:cNvSpPr>
            <a:spLocks noChangeArrowheads="1"/>
          </p:cNvSpPr>
          <p:nvPr/>
        </p:nvSpPr>
        <p:spPr bwMode="auto">
          <a:xfrm>
            <a:off x="78828" y="215404"/>
            <a:ext cx="199380" cy="1049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8694" tIns="49347" rIns="98694" bIns="49347" numCol="1" anchor="ctr" anchorCtr="0" compatLnSpc="1">
            <a:prstTxWarp prst="textNoShape">
              <a:avLst/>
            </a:prstTxWarp>
            <a:spAutoFit/>
          </a:bodyPr>
          <a:lstStyle/>
          <a:p>
            <a:pPr defTabSz="986912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648" dirty="0"/>
          </a:p>
          <a:p>
            <a:pPr defTabSz="986912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kumimoji="0" lang="ja-JP" altLang="ja-JP" sz="2115" dirty="0">
                <a:latin typeface="Arial" panose="020B0604020202020204" pitchFamily="34" charset="0"/>
              </a:rPr>
            </a:br>
            <a:endParaRPr kumimoji="0" lang="ja-JP" altLang="ja-JP" sz="1295" dirty="0">
              <a:latin typeface="Arial" panose="020B0604020202020204" pitchFamily="34" charset="0"/>
              <a:cs typeface="ＭＳ Ｐゴシック" panose="020B0600070205080204" pitchFamily="50" charset="-128"/>
            </a:endParaRPr>
          </a:p>
          <a:p>
            <a:pPr defTabSz="986912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2115" dirty="0">
              <a:latin typeface="Arial" panose="020B0604020202020204" pitchFamily="34" charset="0"/>
            </a:endParaRPr>
          </a:p>
        </p:txBody>
      </p:sp>
      <p:sp>
        <p:nvSpPr>
          <p:cNvPr id="176" name="テキスト ボックス 187"/>
          <p:cNvSpPr txBox="1">
            <a:spLocks noChangeArrowheads="1"/>
          </p:cNvSpPr>
          <p:nvPr/>
        </p:nvSpPr>
        <p:spPr bwMode="auto">
          <a:xfrm>
            <a:off x="4183178" y="7625499"/>
            <a:ext cx="3201126" cy="52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80189" tIns="9595" rIns="80189" bIns="9595" anchor="t" anchorCtr="0" upright="1">
            <a:noAutofit/>
          </a:bodyPr>
          <a:lstStyle/>
          <a:p>
            <a:pPr algn="just"/>
            <a:r>
              <a:rPr lang="ja-JP" altLang="en-US" sz="1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奈良県女性センター </a:t>
            </a:r>
            <a:r>
              <a:rPr lang="en-US" sz="1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階</a:t>
            </a:r>
            <a:endParaRPr lang="en-US" altLang="ja-JP" sz="19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000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（奈良市東向南町６番地）相談室は個室です。</a:t>
            </a:r>
            <a:endParaRPr lang="en-US" altLang="ja-JP" sz="10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51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54557" y="6203911"/>
            <a:ext cx="4116976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15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　　　　　　　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15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火～土曜日　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2150" b="1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９：００～１７：００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時～</a:t>
            </a:r>
            <a:r>
              <a:rPr lang="en-US" altLang="ja-JP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000" dirty="0">
                <a:solidFill>
                  <a:prstClr val="black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時を除く）</a:t>
            </a:r>
            <a:endParaRPr lang="en-US" altLang="ja-JP" sz="2150" b="1" dirty="0">
              <a:solidFill>
                <a:prstClr val="black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（休館日・祝日を除く）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＊休館日：月曜日（祝日の場合はその直後の平日）</a:t>
            </a:r>
            <a:endParaRPr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及び 年末年始（１２月２８日～１月４日）</a:t>
            </a:r>
          </a:p>
        </p:txBody>
      </p:sp>
      <p:sp>
        <p:nvSpPr>
          <p:cNvPr id="2098" name="Text Box 216"/>
          <p:cNvSpPr txBox="1">
            <a:spLocks noChangeArrowheads="1"/>
          </p:cNvSpPr>
          <p:nvPr/>
        </p:nvSpPr>
        <p:spPr bwMode="auto">
          <a:xfrm>
            <a:off x="4183178" y="6707913"/>
            <a:ext cx="2868168" cy="375289"/>
          </a:xfrm>
          <a:prstGeom prst="rect">
            <a:avLst/>
          </a:prstGeom>
          <a:noFill/>
          <a:ln>
            <a:noFill/>
          </a:ln>
        </p:spPr>
        <p:txBody>
          <a:bodyPr vert="horz" wrap="square" lIns="80189" tIns="9595" rIns="80189" bIns="9595" numCol="1" anchor="t" anchorCtr="0" compatLnSpc="1">
            <a:prstTxWarp prst="textNoShape">
              <a:avLst/>
            </a:prstTxWarp>
          </a:bodyPr>
          <a:lstStyle>
            <a:lvl1pPr indent="69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86912"/>
            <a:r>
              <a:rPr kumimoji="0" lang="ja-JP" altLang="en-US" sz="2150" b="1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ＭＳ Ｐゴシック" panose="020B0600070205080204" pitchFamily="50" charset="-128"/>
              </a:rPr>
              <a:t>０７４２－２４－１１５０</a:t>
            </a:r>
            <a:endParaRPr kumimoji="0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54" name="AutoShape 589"/>
          <p:cNvSpPr>
            <a:spLocks noChangeArrowheads="1"/>
          </p:cNvSpPr>
          <p:nvPr/>
        </p:nvSpPr>
        <p:spPr bwMode="auto">
          <a:xfrm>
            <a:off x="5990036" y="8504262"/>
            <a:ext cx="1821940" cy="72556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rot="0" vert="horz" wrap="square" lIns="80189" tIns="9595" rIns="80189" bIns="9595" anchor="t" anchorCtr="0" upright="1">
            <a:noAutofit/>
          </a:bodyPr>
          <a:lstStyle/>
          <a:p>
            <a:pPr algn="just">
              <a:lnSpc>
                <a:spcPts val="1360"/>
              </a:lnSpc>
            </a:pPr>
            <a:r>
              <a:rPr lang="ja-JP" altLang="en-US" sz="900" b="1" kern="100" dirty="0"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近鉄奈良駅徒歩５分</a:t>
            </a:r>
            <a:endParaRPr lang="en-US" altLang="ja-JP" sz="9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360"/>
              </a:lnSpc>
            </a:pPr>
            <a:r>
              <a:rPr lang="ja-JP" altLang="en-US" sz="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■</a:t>
            </a:r>
            <a:r>
              <a:rPr lang="en-US" sz="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JR </a:t>
            </a:r>
            <a:r>
              <a:rPr lang="ja-JP" altLang="en-US" sz="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奈良駅（東口）</a:t>
            </a:r>
            <a:endParaRPr lang="en-US" altLang="ja-JP" sz="9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ts val="1360"/>
              </a:lnSpc>
            </a:pPr>
            <a:r>
              <a:rPr lang="ja-JP" altLang="en-US" sz="9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から徒歩１５分</a:t>
            </a:r>
            <a:endParaRPr lang="ja-JP" altLang="en-US" sz="90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L="287849" algn="just">
              <a:lnSpc>
                <a:spcPts val="1360"/>
              </a:lnSpc>
            </a:pPr>
            <a:r>
              <a:rPr lang="en-US" sz="1200" b="1" kern="100" dirty="0"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en-US" sz="120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49596" y="213262"/>
            <a:ext cx="7271996" cy="1165913"/>
          </a:xfrm>
          <a:prstGeom prst="rect">
            <a:avLst/>
          </a:prstGeom>
          <a:solidFill>
            <a:srgbClr val="FF5050">
              <a:alpha val="90588"/>
            </a:srgbClr>
          </a:solidFill>
          <a:ln w="57150" cmpd="dbl"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 fontAlgn="b">
              <a:lnSpc>
                <a:spcPct val="150000"/>
              </a:lnSpc>
            </a:pPr>
            <a:r>
              <a:rPr lang="ja-JP" altLang="en-US" sz="4500" b="1" dirty="0">
                <a:ln w="22225">
                  <a:solidFill>
                    <a:srgbClr val="990033"/>
                  </a:solidFill>
                  <a:prstDash val="solid"/>
                </a:ln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女性の再就職準備相談窓口</a:t>
            </a:r>
          </a:p>
        </p:txBody>
      </p:sp>
      <p:sp>
        <p:nvSpPr>
          <p:cNvPr id="45" name="テキスト ボックス 1332"/>
          <p:cNvSpPr txBox="1"/>
          <p:nvPr/>
        </p:nvSpPr>
        <p:spPr>
          <a:xfrm>
            <a:off x="430512" y="9563960"/>
            <a:ext cx="3584897" cy="733599"/>
          </a:xfrm>
          <a:prstGeom prst="rect">
            <a:avLst/>
          </a:prstGeom>
          <a:solidFill>
            <a:srgbClr val="CCFF99"/>
          </a:solidFill>
          <a:ln w="19050">
            <a:solidFill>
              <a:srgbClr val="663300"/>
            </a:solidFill>
          </a:ln>
          <a:effectLst/>
        </p:spPr>
        <p:txBody>
          <a:bodyPr rot="0" spcFirstLastPara="0" vert="horz" wrap="square" lIns="98694" tIns="49347" rIns="98694" bIns="4934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・お子様連れの相談も可能！</a:t>
            </a:r>
          </a:p>
          <a:p>
            <a:pPr algn="just"/>
            <a:r>
              <a:rPr lang="ja-JP" altLang="en-US" sz="105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・有料託児あり</a:t>
            </a:r>
            <a:endParaRPr lang="en-US" altLang="ja-JP" sz="105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en-US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日前までに要予約</a:t>
            </a:r>
            <a:endParaRPr lang="en-US" altLang="ja-JP" sz="105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子ども（</a:t>
            </a:r>
            <a:r>
              <a:rPr lang="en-US" altLang="ja-JP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歳以上就学前まで）</a:t>
            </a:r>
            <a:r>
              <a:rPr lang="en-US" altLang="ja-JP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人につき</a:t>
            </a:r>
            <a:r>
              <a:rPr lang="en-US" altLang="ja-JP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500</a:t>
            </a:r>
            <a:r>
              <a:rPr lang="ja-JP" altLang="en-US" sz="105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lang="en-US" altLang="ja-JP" sz="105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51751" y="8121078"/>
            <a:ext cx="3757017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HG丸ｺﾞｼｯｸM-PRO" panose="020F0600000000000000" pitchFamily="50" charset="-128"/>
              <a:buChar char="◇"/>
            </a:pPr>
            <a:r>
              <a:rPr kumimoji="1" lang="ja-JP" altLang="en-US" sz="19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電話・面接相談（要予約）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412714" y="7788321"/>
            <a:ext cx="1769134" cy="31610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solidFill>
                  <a:srgbClr val="663300"/>
                </a:solidFill>
                <a:latin typeface="+mn-ea"/>
              </a:rPr>
              <a:t>相談・支援内容</a:t>
            </a:r>
          </a:p>
        </p:txBody>
      </p:sp>
      <p:sp>
        <p:nvSpPr>
          <p:cNvPr id="67" name="角丸四角形 66"/>
          <p:cNvSpPr/>
          <p:nvPr/>
        </p:nvSpPr>
        <p:spPr>
          <a:xfrm>
            <a:off x="412714" y="6246513"/>
            <a:ext cx="1224000" cy="3184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solidFill>
                  <a:srgbClr val="663300"/>
                </a:solidFill>
                <a:latin typeface="+mn-ea"/>
              </a:rPr>
              <a:t>相談日時</a:t>
            </a:r>
          </a:p>
        </p:txBody>
      </p:sp>
      <p:sp>
        <p:nvSpPr>
          <p:cNvPr id="75" name="角丸四角形 74"/>
          <p:cNvSpPr/>
          <p:nvPr/>
        </p:nvSpPr>
        <p:spPr>
          <a:xfrm>
            <a:off x="4328200" y="6267987"/>
            <a:ext cx="1224000" cy="288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solidFill>
                  <a:srgbClr val="663300"/>
                </a:solidFill>
                <a:latin typeface="+mn-ea"/>
              </a:rPr>
              <a:t>電　話</a:t>
            </a:r>
          </a:p>
        </p:txBody>
      </p:sp>
      <p:sp>
        <p:nvSpPr>
          <p:cNvPr id="78" name="角丸四角形 77"/>
          <p:cNvSpPr/>
          <p:nvPr/>
        </p:nvSpPr>
        <p:spPr>
          <a:xfrm>
            <a:off x="4326502" y="7221091"/>
            <a:ext cx="1224000" cy="288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" b="1" dirty="0">
                <a:solidFill>
                  <a:srgbClr val="663300"/>
                </a:solidFill>
                <a:latin typeface="+mn-ea"/>
              </a:rPr>
              <a:t>所在地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70268" y="1591733"/>
            <a:ext cx="7089408" cy="1284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108"/>
              </a:lnSpc>
            </a:pPr>
            <a:r>
              <a:rPr lang="ja-JP" altLang="en-US" sz="2150" u="sng" dirty="0">
                <a:uFill>
                  <a:solidFill>
                    <a:srgbClr val="CC0000"/>
                  </a:solidFill>
                </a:u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・働き方の整理から仕事探しまで</a:t>
            </a:r>
            <a:endParaRPr lang="en-US" altLang="ja-JP" sz="2150" u="sng" dirty="0">
              <a:uFill>
                <a:solidFill>
                  <a:srgbClr val="CC0000"/>
                </a:solidFill>
              </a:u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3108"/>
              </a:lnSpc>
            </a:pPr>
            <a:r>
              <a:rPr lang="ja-JP" altLang="en-US" sz="2150" u="sng" dirty="0">
                <a:uFill>
                  <a:solidFill>
                    <a:srgbClr val="CC0000"/>
                  </a:solidFill>
                </a:u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・キャリアコンサルタントがあなたの課題を一緒に考えます！</a:t>
            </a:r>
            <a:endParaRPr lang="en-US" altLang="ja-JP" sz="2150" u="sng" dirty="0">
              <a:uFill>
                <a:solidFill>
                  <a:srgbClr val="CC0000"/>
                </a:solidFill>
              </a:u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3108"/>
              </a:lnSpc>
            </a:pPr>
            <a:r>
              <a:rPr lang="ja-JP" altLang="en-US" sz="2150" u="sng" dirty="0">
                <a:uFill>
                  <a:solidFill>
                    <a:srgbClr val="CC0000"/>
                  </a:solidFill>
                </a:u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・「働きたい」女性の就職活動を支援します！</a:t>
            </a:r>
            <a:endParaRPr lang="en-US" altLang="ja-JP" sz="2150" u="sng" dirty="0">
              <a:uFill>
                <a:solidFill>
                  <a:srgbClr val="CC0000"/>
                </a:solidFill>
              </a:u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角丸四角形吹き出し 36"/>
          <p:cNvSpPr/>
          <p:nvPr/>
        </p:nvSpPr>
        <p:spPr>
          <a:xfrm flipH="1">
            <a:off x="412713" y="4045363"/>
            <a:ext cx="2419611" cy="972000"/>
          </a:xfrm>
          <a:prstGeom prst="wedgeRoundRectCallout">
            <a:avLst>
              <a:gd name="adj1" fmla="val -60188"/>
              <a:gd name="adj2" fmla="val 4690"/>
              <a:gd name="adj3" fmla="val 16667"/>
            </a:avLst>
          </a:prstGeom>
          <a:solidFill>
            <a:srgbClr val="FADBC6"/>
          </a:solidFill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「働き方」と子どもの「預け方」どちらを先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に考える？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角丸四角形吹き出し 37"/>
          <p:cNvSpPr/>
          <p:nvPr/>
        </p:nvSpPr>
        <p:spPr>
          <a:xfrm flipH="1">
            <a:off x="4717685" y="5146809"/>
            <a:ext cx="2470995" cy="828000"/>
          </a:xfrm>
          <a:prstGeom prst="wedgeRoundRectCallout">
            <a:avLst>
              <a:gd name="adj1" fmla="val 64364"/>
              <a:gd name="adj2" fmla="val -55734"/>
              <a:gd name="adj3" fmla="val 16667"/>
            </a:avLst>
          </a:prstGeom>
          <a:solidFill>
            <a:srgbClr val="FADBC6"/>
          </a:solidFill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趣味を活かした起業が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したい！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099656" y="5547251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そんなあなたは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こちら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！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60488" y="9110804"/>
            <a:ext cx="3757017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HG丸ｺﾞｼｯｸM-PRO" panose="020F0600000000000000" pitchFamily="50" charset="-128"/>
              <a:buChar char="◇"/>
            </a:pPr>
            <a:r>
              <a:rPr kumimoji="1" lang="ja-JP" altLang="en-US" sz="19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各種セミナーや交流会の実施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79055" y="8418852"/>
            <a:ext cx="3757017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・キャリアコンサルティング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・情報提供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・応募書類指導・面接対策</a:t>
            </a:r>
          </a:p>
        </p:txBody>
      </p:sp>
      <p:sp>
        <p:nvSpPr>
          <p:cNvPr id="33" name="角丸四角形吹き出し 32"/>
          <p:cNvSpPr/>
          <p:nvPr/>
        </p:nvSpPr>
        <p:spPr>
          <a:xfrm flipH="1">
            <a:off x="4665717" y="4072565"/>
            <a:ext cx="2590533" cy="828000"/>
          </a:xfrm>
          <a:prstGeom prst="wedgeRoundRectCallout">
            <a:avLst>
              <a:gd name="adj1" fmla="val 58689"/>
              <a:gd name="adj2" fmla="val -8474"/>
              <a:gd name="adj3" fmla="val 16667"/>
            </a:avLst>
          </a:prstGeom>
          <a:solidFill>
            <a:srgbClr val="FADBC6"/>
          </a:solidFill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履歴書の書き方、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面接のコツを知りたい！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2" name="角丸四角形吹き出し 81"/>
          <p:cNvSpPr/>
          <p:nvPr/>
        </p:nvSpPr>
        <p:spPr>
          <a:xfrm flipH="1">
            <a:off x="307876" y="5139832"/>
            <a:ext cx="2545627" cy="828000"/>
          </a:xfrm>
          <a:prstGeom prst="wedgeRoundRectCallout">
            <a:avLst>
              <a:gd name="adj1" fmla="val -62302"/>
              <a:gd name="adj2" fmla="val -58448"/>
              <a:gd name="adj3" fmla="val 16667"/>
            </a:avLst>
          </a:prstGeom>
          <a:solidFill>
            <a:srgbClr val="FADBC6"/>
          </a:solidFill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ブランクはあるが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もう一度働きたい</a:t>
            </a:r>
            <a:r>
              <a:rPr lang="en-US" altLang="ja-JP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...</a:t>
            </a:r>
          </a:p>
        </p:txBody>
      </p:sp>
      <p:sp>
        <p:nvSpPr>
          <p:cNvPr id="46" name="角丸四角形吹き出し 45"/>
          <p:cNvSpPr/>
          <p:nvPr/>
        </p:nvSpPr>
        <p:spPr>
          <a:xfrm flipH="1">
            <a:off x="4733289" y="2990439"/>
            <a:ext cx="2455391" cy="828000"/>
          </a:xfrm>
          <a:prstGeom prst="wedgeRoundRectCallout">
            <a:avLst>
              <a:gd name="adj1" fmla="val 64674"/>
              <a:gd name="adj2" fmla="val 40725"/>
              <a:gd name="adj3" fmla="val 16667"/>
            </a:avLst>
          </a:prstGeom>
          <a:solidFill>
            <a:srgbClr val="FADBC6"/>
          </a:solidFill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自分に合った働き方を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見つけたい</a:t>
            </a:r>
            <a:r>
              <a:rPr lang="en-US" altLang="ja-JP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...</a:t>
            </a:r>
          </a:p>
        </p:txBody>
      </p:sp>
      <p:sp>
        <p:nvSpPr>
          <p:cNvPr id="83" name="角丸四角形吹き出し 82"/>
          <p:cNvSpPr/>
          <p:nvPr/>
        </p:nvSpPr>
        <p:spPr>
          <a:xfrm flipH="1">
            <a:off x="307877" y="2988296"/>
            <a:ext cx="2791778" cy="828720"/>
          </a:xfrm>
          <a:prstGeom prst="wedgeRoundRectCallout">
            <a:avLst>
              <a:gd name="adj1" fmla="val -47574"/>
              <a:gd name="adj2" fmla="val 69933"/>
              <a:gd name="adj3" fmla="val 16667"/>
            </a:avLst>
          </a:prstGeom>
          <a:solidFill>
            <a:srgbClr val="FADBC6"/>
          </a:solidFill>
          <a:ln w="28575">
            <a:solidFill>
              <a:srgbClr val="CC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子育て中だけど働きたい！何から始めたら良いの？</a:t>
            </a:r>
            <a:endParaRPr lang="en-US" altLang="ja-JP" sz="16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4183178" y="9856373"/>
            <a:ext cx="2351522" cy="5057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＊　出張相談　実施中！</a:t>
            </a:r>
            <a:endParaRPr lang="en-US" altLang="ja-JP" sz="1200" b="1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100" b="1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lang="ja-JP" altLang="en-US" sz="1000" b="1" kern="1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（詳細は裏面へ）</a:t>
            </a:r>
            <a:endParaRPr lang="en-US" altLang="ja-JP" sz="1000" b="1" kern="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852" y="8152476"/>
            <a:ext cx="1800586" cy="161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3524C30E-372C-4D23-B58E-9B4172996B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7069" y="9677021"/>
            <a:ext cx="700465" cy="70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176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4084</TotalTime>
  <Words>283</Words>
  <Application>Microsoft Office PowerPoint</Application>
  <PresentationFormat>ユーザー設定</PresentationFormat>
  <Paragraphs>91</Paragraphs>
  <Slides>2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07やさしさゴシック</vt:lpstr>
      <vt:lpstr>07やさしさゴシックボールド</vt:lpstr>
      <vt:lpstr>BIZ UDPゴシック</vt:lpstr>
      <vt:lpstr>HGP創英角ｺﾞｼｯｸUB</vt:lpstr>
      <vt:lpstr>HGP創英角ﾎﾟｯﾌﾟ体</vt:lpstr>
      <vt:lpstr>HG丸ｺﾞｼｯｸM-PRO</vt:lpstr>
      <vt:lpstr>ＭＳ Ｐゴシック</vt:lpstr>
      <vt:lpstr>ＭＳ 明朝</vt:lpstr>
      <vt:lpstr>えもわーる角</vt:lpstr>
      <vt:lpstr>Arial</vt:lpstr>
      <vt:lpstr>Calibri</vt:lpstr>
      <vt:lpstr>Calibri Light</vt:lpstr>
      <vt:lpstr>Century</vt:lpstr>
      <vt:lpstr>Times New Roman</vt:lpstr>
      <vt:lpstr>Office テーマ</vt:lpstr>
      <vt:lpstr>Microsoft Excel ワークシート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奈良県</dc:creator>
  <cp:lastModifiedBy>LG-0101</cp:lastModifiedBy>
  <cp:revision>212</cp:revision>
  <cp:lastPrinted>2022-03-10T05:39:06Z</cp:lastPrinted>
  <dcterms:created xsi:type="dcterms:W3CDTF">2019-02-18T05:41:46Z</dcterms:created>
  <dcterms:modified xsi:type="dcterms:W3CDTF">2022-12-09T07:56:53Z</dcterms:modified>
</cp:coreProperties>
</file>